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sldIdLst>
    <p:sldId id="264" r:id="rId3"/>
    <p:sldId id="265" r:id="rId4"/>
    <p:sldId id="266" r:id="rId5"/>
    <p:sldId id="270" r:id="rId6"/>
    <p:sldId id="268" r:id="rId7"/>
    <p:sldId id="271" r:id="rId8"/>
    <p:sldId id="267" r:id="rId9"/>
    <p:sldId id="269" r:id="rId10"/>
    <p:sldId id="272" r:id="rId11"/>
    <p:sldId id="273" r:id="rId12"/>
    <p:sldId id="260" r:id="rId13"/>
    <p:sldId id="261" r:id="rId14"/>
    <p:sldId id="262" r:id="rId15"/>
    <p:sldId id="263" r:id="rId16"/>
    <p:sldId id="274" r:id="rId1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9" d="100"/>
        <a:sy n="9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6E78F40-29D3-4081-AEA6-C1A1259F51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E88A5-42D7-4462-A53D-DBF34E1909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8C8FE-1A81-4397-86B8-09DB201E38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97F61-675C-4CC7-AAC2-22278EF01E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4B082-0076-48B9-8928-D6FAA7D08B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D1B3227D-0177-40A3-8701-9D25CA79E9A3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CA98E245-F908-4D69-A37E-C5161B1791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8E3A2554-BC33-4F97-8629-89B8525995B5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91883C6A-FCE6-44D5-A34C-947960F46A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5F2A352F-F49D-41E4-B156-AB1B84E3D0D4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37BE5DB2-EA1C-47CB-BEB6-D073022049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5BD36EC0-26F2-4107-94CD-448B82E86335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BD0B02F7-B723-41B9-B5C1-52267E8353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B367DB82-2646-4D2F-BF1F-EEBF32F34A6F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C80EE583-24C2-4C60-9B3A-E040DDC56C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E1469FD0-7E8B-4C37-A37F-5BE9A69BA573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3963D4FC-B3A2-4813-B15D-C6AB0DF06C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CCE0EC04-B852-4BD0-BAFE-A46A76ADFE85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64A5F7F8-0E34-47BA-96CD-66583A0F22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33916-7BF9-402F-A9F7-6885D4AF26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FE421F12-C0CB-4771-A0A1-1248780BA05F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DF12BA2F-95BE-4F0E-BADD-B275AD0E65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E0765E20-2923-4305-B03C-CAC4967AF100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F6F076CB-CA31-4850-9796-5999BFDFB1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7AD70979-4399-466F-B160-91EF0AF82A8D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1654435B-CFB3-4433-B4AD-E20A2F1856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5E01583A-3BE1-4F24-85A0-C127BB9D840D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ea typeface="华文彩云" pitchFamily="2" charset="-122"/>
              </a:defRPr>
            </a:lvl1pPr>
          </a:lstStyle>
          <a:p>
            <a:pPr>
              <a:defRPr/>
            </a:pPr>
            <a:fld id="{D87D8EC3-E825-46C0-9443-8B12EA7CF1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D35A1C-567E-4BAB-B1FE-06F5CE7763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66E8D-6022-47B4-8AD4-ABFD02A5BE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7803F-353D-4E05-A74C-4F726F237C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BBB37-EE24-41ED-81E2-D7862AF719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05CCD-718B-4F0E-B0CC-A3E8730635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30FDD2-DA64-4D61-B241-A5F9CDCF06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8FA79-7E88-4C12-9865-14702FEF24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EA895F85-15E4-4B47-B6FD-5BB2E57576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6BF12846-1178-4190-A265-A00667B76760}" type="datetimeFigureOut">
              <a:rPr lang="zh-CN" altLang="en-US"/>
              <a:pPr>
                <a:defRPr/>
              </a:pPr>
              <a:t>2019/4/21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6B3BE39-85F6-4973-98EF-BFA89AEFE7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9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image" Target="../media/image8.png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10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oleObject" Target="../embeddings/oleObject20.bin"/><Relationship Id="rId3" Type="http://schemas.openxmlformats.org/officeDocument/2006/relationships/image" Target="../media/image4.png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22.bin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Relationship Id="rId1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611188" y="600075"/>
            <a:ext cx="41910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500" b="1">
                <a:solidFill>
                  <a:srgbClr val="FF3300"/>
                </a:solidFill>
              </a:rPr>
              <a:t>西师大版一年级数学下册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398588" y="2708275"/>
            <a:ext cx="6340475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000" b="1">
                <a:solidFill>
                  <a:schemeClr val="accent2"/>
                </a:solidFill>
              </a:rPr>
              <a:t>数数   数的组成</a:t>
            </a:r>
          </a:p>
        </p:txBody>
      </p:sp>
      <p:sp>
        <p:nvSpPr>
          <p:cNvPr id="14340" name="Rectangle 7"/>
          <p:cNvSpPr>
            <a:spLocks noChangeArrowheads="1"/>
          </p:cNvSpPr>
          <p:nvPr/>
        </p:nvSpPr>
        <p:spPr bwMode="auto">
          <a:xfrm>
            <a:off x="2706688" y="6092825"/>
            <a:ext cx="3724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47813" y="1989138"/>
            <a:ext cx="6408737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二十九根是</a:t>
            </a:r>
            <a:r>
              <a:rPr lang="en-US" altLang="zh-CN" sz="3200" b="1">
                <a:solidFill>
                  <a:schemeClr val="accent2"/>
                </a:solidFill>
              </a:rPr>
              <a:t>2</a:t>
            </a:r>
            <a:r>
              <a:rPr lang="zh-CN" altLang="en-US" sz="3200" b="1">
                <a:solidFill>
                  <a:schemeClr val="accent2"/>
                </a:solidFill>
              </a:rPr>
              <a:t>捆零</a:t>
            </a: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根再添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根是</a:t>
            </a: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根单根捆成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捆，</a:t>
            </a: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一共是</a:t>
            </a:r>
            <a:r>
              <a:rPr lang="en-US" altLang="zh-CN" sz="3200" b="1">
                <a:solidFill>
                  <a:schemeClr val="accent2"/>
                </a:solidFill>
              </a:rPr>
              <a:t>3</a:t>
            </a:r>
            <a:r>
              <a:rPr lang="zh-CN" altLang="en-US" sz="3200" b="1">
                <a:solidFill>
                  <a:schemeClr val="accent2"/>
                </a:solidFill>
              </a:rPr>
              <a:t>捆，有</a:t>
            </a:r>
            <a:r>
              <a:rPr lang="en-US" altLang="zh-CN" sz="3200" b="1">
                <a:solidFill>
                  <a:schemeClr val="accent2"/>
                </a:solidFill>
              </a:rPr>
              <a:t>30</a:t>
            </a:r>
            <a:r>
              <a:rPr lang="zh-CN" altLang="en-US" sz="3200" b="1">
                <a:solidFill>
                  <a:schemeClr val="accent2"/>
                </a:solidFill>
              </a:rPr>
              <a:t>根。</a:t>
            </a: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1476375" y="765175"/>
            <a:ext cx="4319588" cy="93503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4000">
                <a:solidFill>
                  <a:srgbClr val="FF0000"/>
                </a:solidFill>
              </a:rPr>
              <a:t>29</a:t>
            </a:r>
            <a:r>
              <a:rPr lang="zh-CN" altLang="en-US" sz="4000">
                <a:solidFill>
                  <a:srgbClr val="FF0000"/>
                </a:solidFill>
              </a:rPr>
              <a:t>的后面是</a:t>
            </a:r>
            <a:r>
              <a:rPr lang="en-US" altLang="zh-CN" sz="4000">
                <a:solidFill>
                  <a:srgbClr val="FF0000"/>
                </a:solidFill>
              </a:rPr>
              <a:t>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pic>
        <p:nvPicPr>
          <p:cNvPr id="24579" name="Picture 2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" y="20447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55875" y="2349500"/>
            <a:ext cx="4953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solidFill>
                  <a:srgbClr val="008000"/>
                </a:solidFill>
                <a:latin typeface="Times New Roman" pitchFamily="18" charset="0"/>
              </a:rPr>
              <a:t> </a:t>
            </a:r>
            <a:r>
              <a:rPr kumimoji="1" lang="zh-CN" altLang="en-US" sz="2800">
                <a:solidFill>
                  <a:srgbClr val="008000"/>
                </a:solidFill>
                <a:latin typeface="Times New Roman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itchFamily="18" charset="0"/>
              </a:rPr>
              <a:t>一个一个</a:t>
            </a:r>
            <a:r>
              <a:rPr kumimoji="1" lang="zh-CN" altLang="en-US" sz="2800">
                <a:solidFill>
                  <a:srgbClr val="008000"/>
                </a:solidFill>
                <a:latin typeface="Times New Roman" pitchFamily="18" charset="0"/>
              </a:rPr>
              <a:t>地数，数到二十五。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555875" y="3340100"/>
            <a:ext cx="51816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itchFamily="18" charset="0"/>
              </a:rPr>
              <a:t>从二十六起，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itchFamily="18" charset="0"/>
              </a:rPr>
              <a:t>一个一个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itchFamily="18" charset="0"/>
              </a:rPr>
              <a:t>地数，数到四十四。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022475" y="4406900"/>
            <a:ext cx="5638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008000"/>
                </a:solidFill>
                <a:latin typeface="Times New Roman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itchFamily="18" charset="0"/>
              </a:rPr>
              <a:t>十个十个</a:t>
            </a:r>
            <a:r>
              <a:rPr kumimoji="1" lang="zh-CN" altLang="en-US" sz="2800">
                <a:solidFill>
                  <a:srgbClr val="008000"/>
                </a:solidFill>
                <a:latin typeface="Times New Roman" pitchFamily="18" charset="0"/>
              </a:rPr>
              <a:t>地数，数到六十。</a:t>
            </a:r>
          </a:p>
        </p:txBody>
      </p:sp>
      <p:pic>
        <p:nvPicPr>
          <p:cNvPr id="6151" name="Picture 7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7275" y="24257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1075" y="34163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 descr="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7675" y="44831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AutoShape 11"/>
          <p:cNvSpPr>
            <a:spLocks noChangeArrowheads="1"/>
          </p:cNvSpPr>
          <p:nvPr/>
        </p:nvSpPr>
        <p:spPr bwMode="auto">
          <a:xfrm>
            <a:off x="2051050" y="836613"/>
            <a:ext cx="3600450" cy="936625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4400"/>
              <a:t>数一数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8" grpId="0" autoUpdateAnimBg="0"/>
      <p:bldP spid="614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371600" y="1219200"/>
            <a:ext cx="48006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同桌合作：</a:t>
            </a: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        按照要求一个人拨计数器，一个人数。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258888" y="3213100"/>
            <a:ext cx="671195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itchFamily="18" charset="0"/>
              </a:rPr>
              <a:t>从五十五起，一个一个地数，数到七二。</a:t>
            </a:r>
          </a:p>
          <a:p>
            <a:pPr>
              <a:spcBef>
                <a:spcPct val="50000"/>
              </a:spcBef>
            </a:pPr>
            <a:endParaRPr kumimoji="1" lang="zh-CN" altLang="en-US" sz="2800" b="1">
              <a:solidFill>
                <a:srgbClr val="008000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itchFamily="18" charset="0"/>
              </a:rPr>
              <a:t>从十起，十个十个地数，数到一百。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116013" y="981075"/>
            <a:ext cx="5184775" cy="1943100"/>
          </a:xfrm>
          <a:prstGeom prst="rect">
            <a:avLst/>
          </a:prstGeom>
          <a:noFill/>
          <a:ln w="63500">
            <a:solidFill>
              <a:srgbClr val="808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124075" y="3089275"/>
            <a:ext cx="55848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</a:rPr>
              <a:t>这节课你有什么收获？</a:t>
            </a:r>
          </a:p>
        </p:txBody>
      </p:sp>
      <p:pic>
        <p:nvPicPr>
          <p:cNvPr id="26628" name="Picture 3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4478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9218" name="WordArt 2"/>
          <p:cNvSpPr>
            <a:spLocks noChangeArrowheads="1" noChangeShapeType="1" noTextEdit="1"/>
          </p:cNvSpPr>
          <p:nvPr/>
        </p:nvSpPr>
        <p:spPr bwMode="auto">
          <a:xfrm>
            <a:off x="2438400" y="2438400"/>
            <a:ext cx="4343400" cy="1676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B2B2B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/>
                  </a:outerShdw>
                </a:effectLst>
                <a:latin typeface="楷体_GB2312"/>
              </a:rPr>
              <a:t>再见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3213" y="4329113"/>
            <a:ext cx="6454775" cy="169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709863"/>
            <a:ext cx="9144000" cy="13668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28676" name="图片 9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652588" y="349250"/>
            <a:ext cx="55816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3" y="2809875"/>
            <a:ext cx="4103687" cy="1617663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endParaRPr lang="en-US" altLang="zh-CN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809875"/>
            <a:ext cx="4103688" cy="1546225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679" name="Picture 10" descr="png-064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916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11" descr="png-065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234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脚占位符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solidFill>
                  <a:schemeClr val="hlink"/>
                </a:solidFill>
              </a:rPr>
              <a:t>教学目标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1</a:t>
            </a:r>
            <a:r>
              <a:rPr lang="zh-CN" altLang="en-US" b="1" smtClean="0">
                <a:solidFill>
                  <a:schemeClr val="accent2"/>
                </a:solidFill>
              </a:rPr>
              <a:t>．使同学们认识计数单位“一”和“十”，知道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个一是十，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个十是一百，知道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以内数的顺序，掌握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以内数的组成。</a:t>
            </a: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2</a:t>
            </a:r>
            <a:r>
              <a:rPr lang="zh-CN" altLang="en-US" b="1" smtClean="0">
                <a:solidFill>
                  <a:schemeClr val="accent2"/>
                </a:solidFill>
              </a:rPr>
              <a:t>．能够熟练地一个一个和十个十个地数出数量在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以内物体的个数。</a:t>
            </a: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3. </a:t>
            </a:r>
            <a:r>
              <a:rPr lang="zh-CN" altLang="en-US" b="1" smtClean="0">
                <a:solidFill>
                  <a:schemeClr val="accent2"/>
                </a:solidFill>
              </a:rPr>
              <a:t>初步体验数与生活的密切联系，培养同学们的主动探究精神。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9038" y="2420938"/>
            <a:ext cx="1081087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www.1ppt.com/hangye/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www.1ppt.com/sucai/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www.1ppt.com/tubiao/    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www.1ppt.com/powerpoint/      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www.1ppt.com/excel/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www.1ppt.com/kejian/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www.1ppt.com/shiti/  </a:t>
            </a: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itchFamily="2" charset="-122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www.1ppt.com/jiaoan/  </a:t>
            </a: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itchFamily="2" charset="-122"/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  <a:ea typeface="华文彩云" pitchFamily="2" charset="-122"/>
            </a:endParaRPr>
          </a:p>
        </p:txBody>
      </p:sp>
      <p:sp>
        <p:nvSpPr>
          <p:cNvPr id="16387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1476375" y="1268413"/>
            <a:ext cx="5111750" cy="2016125"/>
          </a:xfrm>
          <a:prstGeom prst="cloudCallout">
            <a:avLst>
              <a:gd name="adj1" fmla="val -8509"/>
              <a:gd name="adj2" fmla="val 56931"/>
            </a:avLst>
          </a:prstGeom>
          <a:solidFill>
            <a:schemeClr val="bg1"/>
          </a:solidFill>
          <a:ln w="635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/>
              <a:t>咱们班同学有几排？</a:t>
            </a: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700338" y="3573463"/>
            <a:ext cx="5111750" cy="2016125"/>
          </a:xfrm>
          <a:prstGeom prst="cloudCallout">
            <a:avLst>
              <a:gd name="adj1" fmla="val -24005"/>
              <a:gd name="adj2" fmla="val -39528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/>
              <a:t>每排有多少位同学？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pic>
        <p:nvPicPr>
          <p:cNvPr id="17411" name="Picture 2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590800" y="1752600"/>
            <a:ext cx="3733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</a:rPr>
              <a:t>你们真棒！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362200" y="2743200"/>
            <a:ext cx="510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itchFamily="18" charset="0"/>
              </a:rPr>
              <a:t>我们来试试一个一个地数。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476375" y="3213100"/>
            <a:ext cx="1295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一，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627313" y="3284538"/>
            <a:ext cx="1219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二，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3284538"/>
            <a:ext cx="12954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三</a:t>
            </a:r>
            <a:r>
              <a:rPr kumimoji="1" lang="zh-CN" altLang="en-US" sz="3600">
                <a:latin typeface="Times New Roman" pitchFamily="18" charset="0"/>
              </a:rPr>
              <a:t>，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932363" y="3284538"/>
            <a:ext cx="1295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四，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547813" y="3933825"/>
            <a:ext cx="1219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六，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324600" y="3213100"/>
            <a:ext cx="1219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五，</a:t>
            </a: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767013" y="4005263"/>
            <a:ext cx="1219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七，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995738" y="4076700"/>
            <a:ext cx="1066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八，</a:t>
            </a: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5103813" y="4078288"/>
            <a:ext cx="12192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itchFamily="18" charset="0"/>
              </a:rPr>
              <a:t>九，</a:t>
            </a: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6327775" y="3954463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</a:rPr>
              <a:t>十</a:t>
            </a:r>
            <a:r>
              <a:rPr kumimoji="1" lang="zh-CN" altLang="en-US" sz="3600" b="1">
                <a:latin typeface="Times New Roman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utoUpdateAnimBg="0"/>
      <p:bldP spid="16389" grpId="0" autoUpdateAnimBg="0"/>
      <p:bldP spid="16390" grpId="0" autoUpdateAnimBg="0"/>
      <p:bldP spid="16391" grpId="0" autoUpdateAnimBg="0"/>
      <p:bldP spid="16392" grpId="0" autoUpdateAnimBg="0"/>
      <p:bldP spid="16393" grpId="0" autoUpdateAnimBg="0"/>
      <p:bldP spid="16394" grpId="0" autoUpdateAnimBg="0"/>
      <p:bldP spid="16395" grpId="0" autoUpdateAnimBg="0"/>
      <p:bldP spid="16396" grpId="0" autoUpdateAnimBg="0"/>
      <p:bldP spid="16397" grpId="0" autoUpdateAnimBg="0"/>
      <p:bldP spid="1639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页脚占位符 7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134100" y="3051175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81900" y="1984375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692275" y="2133600"/>
          <a:ext cx="193675" cy="2057400"/>
        </p:xfrm>
        <a:graphic>
          <a:graphicData uri="http://schemas.openxmlformats.org/presentationml/2006/ole">
            <p:oleObj spid="_x0000_s18437" name="Image" r:id="rId4" imgW="305638" imgH="3244702" progId="Photoshop.Image.7">
              <p:embed/>
            </p:oleObj>
          </a:graphicData>
        </a:graphic>
      </p:graphicFrame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1042988" y="1374775"/>
            <a:ext cx="5014912" cy="3200400"/>
          </a:xfrm>
          <a:prstGeom prst="ellipse">
            <a:avLst/>
          </a:prstGeom>
          <a:noFill/>
          <a:ln w="63500">
            <a:solidFill>
              <a:srgbClr val="33CC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438400" y="5029200"/>
            <a:ext cx="3810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hlink"/>
                </a:solidFill>
              </a:rPr>
              <a:t>10</a:t>
            </a:r>
            <a:r>
              <a:rPr lang="zh-CN" altLang="en-US" sz="3600" b="1">
                <a:solidFill>
                  <a:schemeClr val="hlink"/>
                </a:solidFill>
              </a:rPr>
              <a:t>个</a:t>
            </a:r>
            <a:r>
              <a:rPr lang="en-US" altLang="zh-CN" sz="3600" b="1">
                <a:solidFill>
                  <a:schemeClr val="hlink"/>
                </a:solidFill>
              </a:rPr>
              <a:t>1</a:t>
            </a:r>
            <a:r>
              <a:rPr lang="zh-CN" altLang="en-US" sz="3600" b="1">
                <a:solidFill>
                  <a:schemeClr val="hlink"/>
                </a:solidFill>
              </a:rPr>
              <a:t>是</a:t>
            </a:r>
            <a:r>
              <a:rPr lang="en-US" altLang="zh-CN" sz="3600" b="1">
                <a:solidFill>
                  <a:schemeClr val="hlink"/>
                </a:solidFill>
              </a:rPr>
              <a:t>10</a:t>
            </a:r>
          </a:p>
        </p:txBody>
      </p:sp>
      <p:sp>
        <p:nvSpPr>
          <p:cNvPr id="18440" name="AutoShape 18"/>
          <p:cNvSpPr>
            <a:spLocks noChangeArrowheads="1"/>
          </p:cNvSpPr>
          <p:nvPr/>
        </p:nvSpPr>
        <p:spPr bwMode="auto">
          <a:xfrm>
            <a:off x="611188" y="404813"/>
            <a:ext cx="2592387" cy="7921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数小棒</a:t>
            </a:r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>
            <p:ph sz="quarter" idx="1"/>
          </p:nvPr>
        </p:nvGraphicFramePr>
        <p:xfrm>
          <a:off x="2124075" y="1989138"/>
          <a:ext cx="206375" cy="2185987"/>
        </p:xfrm>
        <a:graphic>
          <a:graphicData uri="http://schemas.openxmlformats.org/presentationml/2006/ole">
            <p:oleObj spid="_x0000_s18441" name="Image" r:id="rId5" imgW="305638" imgH="3244702" progId="Photoshop.Image.7">
              <p:embed/>
            </p:oleObj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>
            <p:ph sz="quarter" idx="2"/>
          </p:nvPr>
        </p:nvGraphicFramePr>
        <p:xfrm>
          <a:off x="2484438" y="1989138"/>
          <a:ext cx="206375" cy="2185987"/>
        </p:xfrm>
        <a:graphic>
          <a:graphicData uri="http://schemas.openxmlformats.org/presentationml/2006/ole">
            <p:oleObj spid="_x0000_s18442" name="Image" r:id="rId6" imgW="305638" imgH="3244702" progId="Photoshop.Image.7">
              <p:embed/>
            </p:oleObj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ph sz="quarter" idx="3"/>
          </p:nvPr>
        </p:nvGraphicFramePr>
        <p:xfrm>
          <a:off x="2916238" y="1989138"/>
          <a:ext cx="206375" cy="2187575"/>
        </p:xfrm>
        <a:graphic>
          <a:graphicData uri="http://schemas.openxmlformats.org/presentationml/2006/ole">
            <p:oleObj spid="_x0000_s18443" name="Image" r:id="rId7" imgW="305638" imgH="3244702" progId="Photoshop.Image.7">
              <p:embed/>
            </p:oleObj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ph sz="quarter" idx="4"/>
          </p:nvPr>
        </p:nvGraphicFramePr>
        <p:xfrm>
          <a:off x="3348038" y="1989138"/>
          <a:ext cx="206375" cy="2187575"/>
        </p:xfrm>
        <a:graphic>
          <a:graphicData uri="http://schemas.openxmlformats.org/presentationml/2006/ole">
            <p:oleObj spid="_x0000_s18444" name="Image" r:id="rId8" imgW="305638" imgH="3244702" progId="Photoshop.Image.7">
              <p:embed/>
            </p:oleObj>
          </a:graphicData>
        </a:graphic>
      </p:graphicFrame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708400" y="2060575"/>
          <a:ext cx="193675" cy="2057400"/>
        </p:xfrm>
        <a:graphic>
          <a:graphicData uri="http://schemas.openxmlformats.org/presentationml/2006/ole">
            <p:oleObj spid="_x0000_s18445" name="Image" r:id="rId9" imgW="305638" imgH="3244702" progId="Photoshop.Image.7">
              <p:embed/>
            </p:oleObj>
          </a:graphicData>
        </a:graphic>
      </p:graphicFrame>
      <p:graphicFrame>
        <p:nvGraphicFramePr>
          <p:cNvPr id="14367" name="Object 31"/>
          <p:cNvGraphicFramePr>
            <a:graphicFrameLocks noChangeAspect="1"/>
          </p:cNvGraphicFramePr>
          <p:nvPr/>
        </p:nvGraphicFramePr>
        <p:xfrm>
          <a:off x="4140200" y="2060575"/>
          <a:ext cx="193675" cy="2057400"/>
        </p:xfrm>
        <a:graphic>
          <a:graphicData uri="http://schemas.openxmlformats.org/presentationml/2006/ole">
            <p:oleObj spid="_x0000_s18446" name="Image" r:id="rId10" imgW="305638" imgH="3244702" progId="Photoshop.Image.7">
              <p:embed/>
            </p:oleObj>
          </a:graphicData>
        </a:graphic>
      </p:graphicFrame>
      <p:graphicFrame>
        <p:nvGraphicFramePr>
          <p:cNvPr id="14368" name="Object 32"/>
          <p:cNvGraphicFramePr>
            <a:graphicFrameLocks noChangeAspect="1"/>
          </p:cNvGraphicFramePr>
          <p:nvPr/>
        </p:nvGraphicFramePr>
        <p:xfrm>
          <a:off x="4500563" y="2060575"/>
          <a:ext cx="193675" cy="2057400"/>
        </p:xfrm>
        <a:graphic>
          <a:graphicData uri="http://schemas.openxmlformats.org/presentationml/2006/ole">
            <p:oleObj spid="_x0000_s18447" name="Image" r:id="rId11" imgW="305638" imgH="3244702" progId="Photoshop.Image.7">
              <p:embed/>
            </p:oleObj>
          </a:graphicData>
        </a:graphic>
      </p:graphicFrame>
      <p:graphicFrame>
        <p:nvGraphicFramePr>
          <p:cNvPr id="14369" name="Object 33"/>
          <p:cNvGraphicFramePr>
            <a:graphicFrameLocks noChangeAspect="1"/>
          </p:cNvGraphicFramePr>
          <p:nvPr/>
        </p:nvGraphicFramePr>
        <p:xfrm>
          <a:off x="4859338" y="2060575"/>
          <a:ext cx="193675" cy="2057400"/>
        </p:xfrm>
        <a:graphic>
          <a:graphicData uri="http://schemas.openxmlformats.org/presentationml/2006/ole">
            <p:oleObj spid="_x0000_s18448" name="Image" r:id="rId12" imgW="305638" imgH="3244702" progId="Photoshop.Image.7">
              <p:embed/>
            </p:oleObj>
          </a:graphicData>
        </a:graphic>
      </p:graphicFrame>
      <p:graphicFrame>
        <p:nvGraphicFramePr>
          <p:cNvPr id="14370" name="Object 34"/>
          <p:cNvGraphicFramePr>
            <a:graphicFrameLocks noChangeAspect="1"/>
          </p:cNvGraphicFramePr>
          <p:nvPr/>
        </p:nvGraphicFramePr>
        <p:xfrm>
          <a:off x="5292725" y="1989138"/>
          <a:ext cx="193675" cy="2057400"/>
        </p:xfrm>
        <a:graphic>
          <a:graphicData uri="http://schemas.openxmlformats.org/presentationml/2006/ole">
            <p:oleObj spid="_x0000_s18449" name="Image" r:id="rId13" imgW="305638" imgH="3244702" progId="Photoshop.Image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51" grpId="0" animBg="1"/>
      <p:bldP spid="14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514600" y="2438400"/>
            <a:ext cx="411480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itchFamily="18" charset="0"/>
              </a:rPr>
              <a:t>一个一个地数， </a:t>
            </a:r>
          </a:p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itchFamily="18" charset="0"/>
              </a:rPr>
              <a:t>十个一是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itchFamily="18" charset="0"/>
              </a:rPr>
              <a:t>十</a:t>
            </a:r>
            <a:r>
              <a:rPr kumimoji="1" lang="zh-CN" altLang="en-US" sz="3600" b="1">
                <a:solidFill>
                  <a:srgbClr val="008000"/>
                </a:solidFill>
                <a:latin typeface="Times New Roman" pitchFamily="18" charset="0"/>
              </a:rPr>
              <a:t>。</a:t>
            </a:r>
          </a:p>
        </p:txBody>
      </p:sp>
      <p:pic>
        <p:nvPicPr>
          <p:cNvPr id="19460" name="Picture 3" descr="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684213" y="260350"/>
            <a:ext cx="3455987" cy="3241675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4859338" y="404813"/>
            <a:ext cx="3817937" cy="2735262"/>
          </a:xfrm>
          <a:prstGeom prst="cloudCallout">
            <a:avLst>
              <a:gd name="adj1" fmla="val -80144"/>
              <a:gd name="adj2" fmla="val 24463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188" y="4149725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230188" y="3768725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076825" y="3573463"/>
            <a:ext cx="3817938" cy="2735262"/>
          </a:xfrm>
          <a:prstGeom prst="cloudCallout">
            <a:avLst>
              <a:gd name="adj1" fmla="val -78315"/>
              <a:gd name="adj2" fmla="val 3394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3" grpId="0" animBg="1"/>
      <p:bldP spid="13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86000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5181600" y="32004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2590800"/>
            <a:ext cx="800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611188" y="1916113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411413" y="5013325"/>
            <a:ext cx="4032250" cy="9366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</a:rPr>
              <a:t>10</a:t>
            </a:r>
            <a:r>
              <a:rPr lang="zh-CN" altLang="en-US" sz="3600" b="1">
                <a:solidFill>
                  <a:srgbClr val="FF0000"/>
                </a:solidFill>
              </a:rPr>
              <a:t>个十是一百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  <p:bldP spid="15367" grpId="0" animBg="1"/>
      <p:bldP spid="153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1403350" y="476250"/>
            <a:ext cx="4608513" cy="936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从二十五数到三十二 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50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7129463" y="1989138"/>
          <a:ext cx="193675" cy="2057400"/>
        </p:xfrm>
        <a:graphic>
          <a:graphicData uri="http://schemas.openxmlformats.org/presentationml/2006/ole">
            <p:oleObj spid="_x0000_s22534" name="Image" r:id="rId4" imgW="305638" imgH="3244702" progId="Photoshop.Image.7">
              <p:embed/>
            </p:oleObj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6637338" y="1989138"/>
          <a:ext cx="193675" cy="2057400"/>
        </p:xfrm>
        <a:graphic>
          <a:graphicData uri="http://schemas.openxmlformats.org/presentationml/2006/ole">
            <p:oleObj spid="_x0000_s22535" name="Image" r:id="rId5" imgW="305638" imgH="3244702" progId="Photoshop.Image.7">
              <p:embed/>
            </p:oleObj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6138863" y="1989138"/>
          <a:ext cx="193675" cy="2057400"/>
        </p:xfrm>
        <a:graphic>
          <a:graphicData uri="http://schemas.openxmlformats.org/presentationml/2006/ole">
            <p:oleObj spid="_x0000_s22536" name="Image" r:id="rId6" imgW="305638" imgH="3244702" progId="Photoshop.Image.7">
              <p:embed/>
            </p:oleObj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5646738" y="1989138"/>
          <a:ext cx="193675" cy="2057400"/>
        </p:xfrm>
        <a:graphic>
          <a:graphicData uri="http://schemas.openxmlformats.org/presentationml/2006/ole">
            <p:oleObj spid="_x0000_s22537" name="Image" r:id="rId7" imgW="305638" imgH="3244702" progId="Photoshop.Image.7">
              <p:embed/>
            </p:oleObj>
          </a:graphicData>
        </a:graphic>
      </p:graphicFrame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5148263" y="1989138"/>
          <a:ext cx="193675" cy="2057400"/>
        </p:xfrm>
        <a:graphic>
          <a:graphicData uri="http://schemas.openxmlformats.org/presentationml/2006/ole">
            <p:oleObj spid="_x0000_s22538" name="Image" r:id="rId8" imgW="305638" imgH="3244702" progId="Photoshop.Image.7">
              <p:embed/>
            </p:oleObj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732338" y="1989138"/>
          <a:ext cx="193675" cy="2057400"/>
        </p:xfrm>
        <a:graphic>
          <a:graphicData uri="http://schemas.openxmlformats.org/presentationml/2006/ole">
            <p:oleObj spid="_x0000_s22539" name="Image" r:id="rId9" imgW="305638" imgH="3244702" progId="Photoshop.Image.7">
              <p:embed/>
            </p:oleObj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4275138" y="1989138"/>
          <a:ext cx="193675" cy="2057400"/>
        </p:xfrm>
        <a:graphic>
          <a:graphicData uri="http://schemas.openxmlformats.org/presentationml/2006/ole">
            <p:oleObj spid="_x0000_s22540" name="Image" r:id="rId10" imgW="305638" imgH="3244702" progId="Photoshop.Image.7">
              <p:embed/>
            </p:oleObj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3817938" y="1989138"/>
          <a:ext cx="193675" cy="2057400"/>
        </p:xfrm>
        <a:graphic>
          <a:graphicData uri="http://schemas.openxmlformats.org/presentationml/2006/ole">
            <p:oleObj spid="_x0000_s22541" name="Image" r:id="rId11" imgW="305638" imgH="3244702" progId="Photoshop.Image.7">
              <p:embed/>
            </p:oleObj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/>
        </p:nvGraphicFramePr>
        <p:xfrm>
          <a:off x="3284538" y="1989138"/>
          <a:ext cx="193675" cy="2057400"/>
        </p:xfrm>
        <a:graphic>
          <a:graphicData uri="http://schemas.openxmlformats.org/presentationml/2006/ole">
            <p:oleObj spid="_x0000_s22542" name="Image" r:id="rId12" imgW="305638" imgH="3244702" progId="Photoshop.Image.7">
              <p:embed/>
            </p:oleObj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/>
        </p:nvGraphicFramePr>
        <p:xfrm>
          <a:off x="2751138" y="1989138"/>
          <a:ext cx="193675" cy="2057400"/>
        </p:xfrm>
        <a:graphic>
          <a:graphicData uri="http://schemas.openxmlformats.org/presentationml/2006/ole">
            <p:oleObj spid="_x0000_s22543" name="Image" r:id="rId13" imgW="305638" imgH="3244702" progId="Photoshop.Image.7">
              <p:embed/>
            </p:oleObj>
          </a:graphicData>
        </a:graphic>
      </p:graphicFrame>
      <p:pic>
        <p:nvPicPr>
          <p:cNvPr id="18449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313" y="4292600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268538" y="1341438"/>
            <a:ext cx="5399087" cy="3200400"/>
          </a:xfrm>
          <a:prstGeom prst="ellipse">
            <a:avLst/>
          </a:prstGeom>
          <a:noFill/>
          <a:ln w="63500">
            <a:solidFill>
              <a:srgbClr val="000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8388350" y="1989138"/>
          <a:ext cx="193675" cy="2057400"/>
        </p:xfrm>
        <a:graphic>
          <a:graphicData uri="http://schemas.openxmlformats.org/presentationml/2006/ole">
            <p:oleObj spid="_x0000_s22546" name="Image" r:id="rId14" imgW="305638" imgH="3244702" progId="Photoshop.Image.7">
              <p:embed/>
            </p:oleObj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7896225" y="1989138"/>
          <a:ext cx="193675" cy="2057400"/>
        </p:xfrm>
        <a:graphic>
          <a:graphicData uri="http://schemas.openxmlformats.org/presentationml/2006/ole">
            <p:oleObj spid="_x0000_s22547" name="Image" r:id="rId15" imgW="305638" imgH="3244702" progId="Photoshop.Image.7">
              <p:embed/>
            </p:oleObj>
          </a:graphicData>
        </a:graphic>
      </p:graphicFrame>
      <p:sp>
        <p:nvSpPr>
          <p:cNvPr id="18457" name="AutoShape 25"/>
          <p:cNvSpPr>
            <a:spLocks noChangeArrowheads="1"/>
          </p:cNvSpPr>
          <p:nvPr/>
        </p:nvSpPr>
        <p:spPr bwMode="auto">
          <a:xfrm>
            <a:off x="4932363" y="4076700"/>
            <a:ext cx="4032250" cy="2592388"/>
          </a:xfrm>
          <a:prstGeom prst="cloudCallout">
            <a:avLst>
              <a:gd name="adj1" fmla="val -89329"/>
              <a:gd name="adj2" fmla="val -56431"/>
            </a:avLst>
          </a:prstGeom>
          <a:solidFill>
            <a:srgbClr val="FFFF99"/>
          </a:solidFill>
          <a:ln w="9525">
            <a:solidFill>
              <a:srgbClr val="FF99CC"/>
            </a:solidFill>
            <a:round/>
            <a:headEnd/>
            <a:tailEnd/>
          </a:ln>
          <a:effectLst/>
        </p:spPr>
        <p:txBody>
          <a:bodyPr/>
          <a:lstStyle/>
          <a:p>
            <a:pPr algn="ctr"/>
            <a:r>
              <a:rPr lang="zh-CN" altLang="en-US" sz="3200"/>
              <a:t>二十九是</a:t>
            </a:r>
            <a:r>
              <a:rPr lang="en-US" altLang="zh-CN" sz="3200"/>
              <a:t>2</a:t>
            </a:r>
            <a:r>
              <a:rPr lang="zh-CN" altLang="en-US" sz="3200"/>
              <a:t>捆零</a:t>
            </a:r>
            <a:r>
              <a:rPr lang="en-US" altLang="zh-CN" sz="3200"/>
              <a:t>9</a:t>
            </a:r>
            <a:r>
              <a:rPr lang="zh-CN" altLang="en-US" sz="3200"/>
              <a:t>根，再添</a:t>
            </a:r>
            <a:r>
              <a:rPr lang="en-US" altLang="zh-CN" sz="3200"/>
              <a:t>1</a:t>
            </a:r>
            <a:r>
              <a:rPr lang="zh-CN" altLang="en-US" sz="3200"/>
              <a:t>根应怎么办？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76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5087 0.3328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7.40741E-6 L -0.12604 0.32546 " pathEditMode="relative" ptsTypes="AA">
                                      <p:cBhvr>
                                        <p:cTn id="8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40741E-7 L -0.16545 0.33588 " pathEditMode="relative" ptsTypes="AA">
                                      <p:cBhvr>
                                        <p:cTn id="85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40741E-7 L -0.22049 0.32546 " pathEditMode="relative" ptsTypes="AA">
                                      <p:cBhvr>
                                        <p:cTn id="8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6 L -0.2677 0.31504 " pathEditMode="relative" ptsTypes="AA">
                                      <p:cBhvr>
                                        <p:cTn id="91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32292 0.32546 " pathEditMode="relative" ptsTypes="AA">
                                      <p:cBhvr>
                                        <p:cTn id="9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-7.40741E-6 L -0.38576 0.32546 " pathEditMode="relative" ptsTypes="AA">
                                      <p:cBhvr>
                                        <p:cTn id="9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7.40741E-6 L -0.44098 0.3361 " pathEditMode="relative" ptsTypes="AA">
                                      <p:cBhvr>
                                        <p:cTn id="10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47257 0.32546 " pathEditMode="relative" ptsTypes="AA">
                                      <p:cBhvr>
                                        <p:cTn id="10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5" dur="2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3" dur="2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5" dur="2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54" grpId="0" animBg="1"/>
      <p:bldP spid="18454" grpId="1" animBg="1"/>
      <p:bldP spid="1845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660</Words>
  <Application>Microsoft Office PowerPoint</Application>
  <PresentationFormat>全屏显示(4:3)</PresentationFormat>
  <Paragraphs>83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宋体</vt:lpstr>
      <vt:lpstr>Calibri</vt:lpstr>
      <vt:lpstr>华文彩云</vt:lpstr>
      <vt:lpstr>Times New Roman</vt:lpstr>
      <vt:lpstr>微软雅黑</vt:lpstr>
      <vt:lpstr>Wingdings</vt:lpstr>
      <vt:lpstr>默认设计模板</vt:lpstr>
      <vt:lpstr>Office 主题</vt:lpstr>
      <vt:lpstr>Adobe Photoshop 图像</vt:lpstr>
      <vt:lpstr>幻灯片 1</vt:lpstr>
      <vt:lpstr>教学目标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</vt:vector>
  </TitlesOfParts>
  <Company>lbsyx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subject>第一PPT模板网-WWW.1PPT.COM</dc:subject>
  <dc:creator>第一PPT模板网-WWW.1PPT.COM</dc:creator>
  <cp:keywords>第一PPT模板网-WWW.1PPT.COM</cp:keywords>
  <dc:description>第一PPT模板网-WWW.1PPT.COM</dc:description>
  <cp:lastModifiedBy>PC</cp:lastModifiedBy>
  <cp:revision>21</cp:revision>
  <dcterms:created xsi:type="dcterms:W3CDTF">2008-01-17T03:04:31Z</dcterms:created>
  <dcterms:modified xsi:type="dcterms:W3CDTF">2019-04-21T14:41:06Z</dcterms:modified>
  <cp:category>第一PPT模板网-WWW.1PPT.COM</cp:category>
</cp:coreProperties>
</file>